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9" r:id="rId2"/>
    <p:sldId id="258" r:id="rId3"/>
    <p:sldId id="260" r:id="rId4"/>
    <p:sldId id="261" r:id="rId5"/>
    <p:sldId id="262" r:id="rId6"/>
    <p:sldId id="272" r:id="rId7"/>
    <p:sldId id="271" r:id="rId8"/>
    <p:sldId id="265" r:id="rId9"/>
    <p:sldId id="274" r:id="rId10"/>
    <p:sldId id="273" r:id="rId11"/>
    <p:sldId id="275" r:id="rId12"/>
    <p:sldId id="266" r:id="rId13"/>
    <p:sldId id="267" r:id="rId14"/>
    <p:sldId id="276" r:id="rId15"/>
    <p:sldId id="268" r:id="rId16"/>
    <p:sldId id="264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74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11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406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50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64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78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55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141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90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3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1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5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95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1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34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41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81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BFEA66-A366-4DC1-A83E-62FFD8CC42FC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2C4A-8337-4627-A5F1-7ABD957D3F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65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C8-B9D4-E1F0-8A57-574D62BB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35833" cy="1400530"/>
          </a:xfrm>
        </p:spPr>
        <p:txBody>
          <a:bodyPr/>
          <a:lstStyle/>
          <a:p>
            <a:pPr algn="ctr"/>
            <a:r>
              <a:rPr lang="en-GB" sz="4400" b="1" i="0" u="none" strike="noStrike" cap="none" dirty="0">
                <a:solidFill>
                  <a:schemeClr val="tx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Zomato Restaurants Analysis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2D08-7CEC-9D9A-324A-28E8A4D6E179}"/>
              </a:ext>
            </a:extLst>
          </p:cNvPr>
          <p:cNvSpPr txBox="1">
            <a:spLocks/>
          </p:cNvSpPr>
          <p:nvPr/>
        </p:nvSpPr>
        <p:spPr>
          <a:xfrm>
            <a:off x="2572447" y="540410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3600" b="1" dirty="0">
                <a:solidFill>
                  <a:schemeClr val="tx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Prashant Shandilya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AFEAC-4752-D4E0-4C53-68C185E6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23" y="1453896"/>
            <a:ext cx="7303008" cy="36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Restaurants Count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261BD-7F2C-5249-D5C0-FBAB4681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41" y="2221159"/>
            <a:ext cx="4783367" cy="26534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1586D-A962-BB94-3FE6-DB5C60FB8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07796"/>
              </p:ext>
            </p:extLst>
          </p:nvPr>
        </p:nvGraphicFramePr>
        <p:xfrm>
          <a:off x="1993392" y="2221160"/>
          <a:ext cx="2871216" cy="26534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19287">
                  <a:extLst>
                    <a:ext uri="{9D8B030D-6E8A-4147-A177-3AD203B41FA5}">
                      <a16:colId xmlns:a16="http://schemas.microsoft.com/office/drawing/2014/main" val="1150957776"/>
                    </a:ext>
                  </a:extLst>
                </a:gridCol>
                <a:gridCol w="1751929">
                  <a:extLst>
                    <a:ext uri="{9D8B030D-6E8A-4147-A177-3AD203B41FA5}">
                      <a16:colId xmlns:a16="http://schemas.microsoft.com/office/drawing/2014/main" val="2512303043"/>
                    </a:ext>
                  </a:extLst>
                </a:gridCol>
              </a:tblGrid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97818420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59262470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1022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62642432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61202876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35869001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35246120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1027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02800417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72868"/>
                  </a:ext>
                </a:extLst>
              </a:tr>
              <a:tr h="294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2018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1102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421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60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11321" cy="708570"/>
          </a:xfrm>
        </p:spPr>
        <p:txBody>
          <a:bodyPr/>
          <a:lstStyle/>
          <a:p>
            <a:pPr algn="ctr"/>
            <a:r>
              <a:rPr lang="en-IN" sz="3600" dirty="0"/>
              <a:t>Average Rating by Price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0C9AC-5435-8180-DB16-399E8CAA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1" y="2121991"/>
            <a:ext cx="5352456" cy="2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1" y="370422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Data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1B7DE3-CEAE-1FE7-2533-F25CE92C3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2511"/>
              </p:ext>
            </p:extLst>
          </p:nvPr>
        </p:nvGraphicFramePr>
        <p:xfrm>
          <a:off x="1664208" y="1426464"/>
          <a:ext cx="8577072" cy="421539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164733">
                  <a:extLst>
                    <a:ext uri="{9D8B030D-6E8A-4147-A177-3AD203B41FA5}">
                      <a16:colId xmlns:a16="http://schemas.microsoft.com/office/drawing/2014/main" val="3428510555"/>
                    </a:ext>
                  </a:extLst>
                </a:gridCol>
                <a:gridCol w="1758114">
                  <a:extLst>
                    <a:ext uri="{9D8B030D-6E8A-4147-A177-3AD203B41FA5}">
                      <a16:colId xmlns:a16="http://schemas.microsoft.com/office/drawing/2014/main" val="1804932549"/>
                    </a:ext>
                  </a:extLst>
                </a:gridCol>
                <a:gridCol w="1446134">
                  <a:extLst>
                    <a:ext uri="{9D8B030D-6E8A-4147-A177-3AD203B41FA5}">
                      <a16:colId xmlns:a16="http://schemas.microsoft.com/office/drawing/2014/main" val="3142206037"/>
                    </a:ext>
                  </a:extLst>
                </a:gridCol>
                <a:gridCol w="1795201">
                  <a:extLst>
                    <a:ext uri="{9D8B030D-6E8A-4147-A177-3AD203B41FA5}">
                      <a16:colId xmlns:a16="http://schemas.microsoft.com/office/drawing/2014/main" val="1852564611"/>
                    </a:ext>
                  </a:extLst>
                </a:gridCol>
                <a:gridCol w="1412890">
                  <a:extLst>
                    <a:ext uri="{9D8B030D-6E8A-4147-A177-3AD203B41FA5}">
                      <a16:colId xmlns:a16="http://schemas.microsoft.com/office/drawing/2014/main" val="4162249677"/>
                    </a:ext>
                  </a:extLst>
                </a:gridCol>
              </a:tblGrid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Country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Price_range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Rating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Count of RestaurantID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Votes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7696100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1.72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2.77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8652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137.21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8042184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United States of America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2.05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4.01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434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428.22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66334702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Australia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2.13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3.66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111.42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1118070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Canada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2.50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3.58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103.00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961264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2.75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4.10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205.49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83637787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2.82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431.47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7459649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Sri Lanka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2.85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3.87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146.45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67872249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Indonesia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2.95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772.10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4269990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New Zealand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3.15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4.26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243.03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8352765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United Arab Emirates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3.22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4.23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493.52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9217998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Philippines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3.36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4.47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407.41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906984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Brazil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3.40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3.85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19.62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12158213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South Africa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3.58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4.21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315.17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8671345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Qatar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3.65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4.06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163.80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87308869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Singapore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3.65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3.58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31.90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9074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13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Selection Criteria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B7907A-2BA3-B5EA-6AAF-CB0E00E8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0110"/>
              </p:ext>
            </p:extLst>
          </p:nvPr>
        </p:nvGraphicFramePr>
        <p:xfrm>
          <a:off x="1633586" y="4585580"/>
          <a:ext cx="8525398" cy="105384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164733">
                  <a:extLst>
                    <a:ext uri="{9D8B030D-6E8A-4147-A177-3AD203B41FA5}">
                      <a16:colId xmlns:a16="http://schemas.microsoft.com/office/drawing/2014/main" val="3428510555"/>
                    </a:ext>
                  </a:extLst>
                </a:gridCol>
                <a:gridCol w="1758114">
                  <a:extLst>
                    <a:ext uri="{9D8B030D-6E8A-4147-A177-3AD203B41FA5}">
                      <a16:colId xmlns:a16="http://schemas.microsoft.com/office/drawing/2014/main" val="1804932549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3142206037"/>
                    </a:ext>
                  </a:extLst>
                </a:gridCol>
                <a:gridCol w="1795201">
                  <a:extLst>
                    <a:ext uri="{9D8B030D-6E8A-4147-A177-3AD203B41FA5}">
                      <a16:colId xmlns:a16="http://schemas.microsoft.com/office/drawing/2014/main" val="1852564611"/>
                    </a:ext>
                  </a:extLst>
                </a:gridCol>
                <a:gridCol w="1412890">
                  <a:extLst>
                    <a:ext uri="{9D8B030D-6E8A-4147-A177-3AD203B41FA5}">
                      <a16:colId xmlns:a16="http://schemas.microsoft.com/office/drawing/2014/main" val="4162249677"/>
                    </a:ext>
                  </a:extLst>
                </a:gridCol>
              </a:tblGrid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Country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Price_range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Rating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Count of RestaurantID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Votes</a:t>
                      </a:r>
                      <a:endParaRPr lang="en-IN" sz="110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7696100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United Kingdom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2.75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4.10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205.49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83637787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2.82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431.47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7459649"/>
                  </a:ext>
                </a:extLst>
              </a:tr>
              <a:tr h="263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Indonesia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2.95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772.10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426999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6BA5B91-1B62-64D5-6362-67EC839F5BDE}"/>
              </a:ext>
            </a:extLst>
          </p:cNvPr>
          <p:cNvSpPr txBox="1">
            <a:spLocks/>
          </p:cNvSpPr>
          <p:nvPr/>
        </p:nvSpPr>
        <p:spPr>
          <a:xfrm>
            <a:off x="1417320" y="1579624"/>
            <a:ext cx="4197096" cy="24590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/>
              <a:t>Restaurant Count &lt; 100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/>
              <a:t>Average Price range &lt; 3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/>
              <a:t>Average Rating &gt; 4</a:t>
            </a:r>
            <a:endParaRPr lang="en-I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/>
              <a:t>Average Votes &gt; 200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FE0C1-1F08-B859-0587-7B6C7FB635A2}"/>
              </a:ext>
            </a:extLst>
          </p:cNvPr>
          <p:cNvSpPr txBox="1"/>
          <p:nvPr/>
        </p:nvSpPr>
        <p:spPr>
          <a:xfrm>
            <a:off x="6989066" y="1616200"/>
            <a:ext cx="3169918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Countries selected </a:t>
            </a:r>
            <a:endParaRPr lang="en-IN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GB" sz="2000" dirty="0">
                <a:latin typeface="Arial" panose="020B0604020202020204" pitchFamily="34" charset="0"/>
                <a:ea typeface="Arial" panose="020B0604020202020204" pitchFamily="34" charset="0"/>
              </a:rPr>
              <a:t>United Kingdom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GB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Turkey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GB" sz="2000" dirty="0">
                <a:latin typeface="Arial" panose="020B0604020202020204" pitchFamily="34" charset="0"/>
                <a:ea typeface="Arial" panose="020B0604020202020204" pitchFamily="34" charset="0"/>
              </a:rPr>
              <a:t>Indonesia</a:t>
            </a:r>
            <a:endParaRPr lang="en-IN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0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Cities selection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BA5B91-1B62-64D5-6362-67EC839F5BDE}"/>
              </a:ext>
            </a:extLst>
          </p:cNvPr>
          <p:cNvSpPr txBox="1">
            <a:spLocks/>
          </p:cNvSpPr>
          <p:nvPr/>
        </p:nvSpPr>
        <p:spPr>
          <a:xfrm>
            <a:off x="729925" y="1451608"/>
            <a:ext cx="10332720" cy="25237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>
                <a:effectLst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Analysing at the city level I have shortlisted the below cities as their  average price range is not more than 3 and their average rating in more the 4.25.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London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Ankara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Istanbul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Jakarta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24976F-4245-272C-2813-EA33AFFA1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36885"/>
              </p:ext>
            </p:extLst>
          </p:nvPr>
        </p:nvGraphicFramePr>
        <p:xfrm>
          <a:off x="2732088" y="2907411"/>
          <a:ext cx="8816784" cy="329463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639485">
                  <a:extLst>
                    <a:ext uri="{9D8B030D-6E8A-4147-A177-3AD203B41FA5}">
                      <a16:colId xmlns:a16="http://schemas.microsoft.com/office/drawing/2014/main" val="3113262448"/>
                    </a:ext>
                  </a:extLst>
                </a:gridCol>
                <a:gridCol w="2076681">
                  <a:extLst>
                    <a:ext uri="{9D8B030D-6E8A-4147-A177-3AD203B41FA5}">
                      <a16:colId xmlns:a16="http://schemas.microsoft.com/office/drawing/2014/main" val="92798379"/>
                    </a:ext>
                  </a:extLst>
                </a:gridCol>
                <a:gridCol w="1584835">
                  <a:extLst>
                    <a:ext uri="{9D8B030D-6E8A-4147-A177-3AD203B41FA5}">
                      <a16:colId xmlns:a16="http://schemas.microsoft.com/office/drawing/2014/main" val="3519081250"/>
                    </a:ext>
                  </a:extLst>
                </a:gridCol>
                <a:gridCol w="1967381">
                  <a:extLst>
                    <a:ext uri="{9D8B030D-6E8A-4147-A177-3AD203B41FA5}">
                      <a16:colId xmlns:a16="http://schemas.microsoft.com/office/drawing/2014/main" val="2306703266"/>
                    </a:ext>
                  </a:extLst>
                </a:gridCol>
                <a:gridCol w="1548402">
                  <a:extLst>
                    <a:ext uri="{9D8B030D-6E8A-4147-A177-3AD203B41FA5}">
                      <a16:colId xmlns:a16="http://schemas.microsoft.com/office/drawing/2014/main" val="2901616820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City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</a:t>
                      </a:r>
                      <a:r>
                        <a:rPr lang="en-IN" sz="1100" b="1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Price_range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Rating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Count of </a:t>
                      </a:r>
                      <a:r>
                        <a:rPr lang="en-IN" sz="1100" b="1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RestaurantID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AD9CD"/>
                          </a:highlight>
                        </a:rPr>
                        <a:t>Average of Votes</a:t>
                      </a:r>
                      <a:endParaRPr lang="en-IN" sz="1100" dirty="0">
                        <a:effectLst/>
                        <a:highlight>
                          <a:srgbClr val="FAD9CD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4263240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</a:rPr>
                        <a:t>2.75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4.10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205.49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54229203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Birmingham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2.40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3.73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69.65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7905650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Edinburgh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2.90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4.09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112.30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1863904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London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4.54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436.20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4316667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Manchester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2.70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4.05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203.80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2359480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Turkey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2.82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431.47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2376343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Ankara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2.80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4.31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131.35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0607367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ÛÁstanbul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2.86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4.29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860.21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4884541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Indonesia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2.95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</a:rPr>
                        <a:t>772.10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5442783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Bandung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4.20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22.00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771163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Bogor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2.50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3.85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971.00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225178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Jakarta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742.69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488967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indent="139700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Tangerang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3.00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</a:rPr>
                        <a:t>4.30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</a:rPr>
                        <a:t>1183.50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8661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9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Zomato Restaurants Dashboard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1081975" y="1409694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200000"/>
              </a:lnSpc>
            </a:pPr>
            <a:endParaRPr lang="en-IN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39AE0-16BD-69A5-CC7B-E1613633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41" y="1606242"/>
            <a:ext cx="9165993" cy="427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21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Conclusion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10027985" cy="4433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data-driven approach will ensure targeted and successful restaurant expansions.</a:t>
            </a:r>
            <a:endParaRPr lang="en-IN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Continuous monitoring and adaptation to market trends and customer feedback are crucial.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higher number of votes indicates a strong visitor count, suggesting a popular area.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By leveraging Zomato data and market research, we can make informed decisions to maximize the success at new locations.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  <a:ea typeface="Arial" panose="020B0604020202020204" pitchFamily="34" charset="0"/>
              </a:rPr>
              <a:t>Non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saturated restaurants provides ample room for growth in new markets.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higher average rating indicates greater customer satisfaction, which is essential for retaining customers.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8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208C3F0-57B3-82A9-51AA-148B34F8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8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Zomato is a global restaurant search and discovery service founded in 2008.</a:t>
            </a:r>
            <a:endParaRPr lang="en-IN" sz="4400" dirty="0"/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Founded by </a:t>
            </a:r>
            <a:r>
              <a:rPr lang="en-US" sz="1800" dirty="0" err="1"/>
              <a:t>Deepinder</a:t>
            </a:r>
            <a:r>
              <a:rPr lang="en-US" sz="1800" dirty="0"/>
              <a:t> Goyal and Pankaj </a:t>
            </a:r>
            <a:r>
              <a:rPr lang="en-US" sz="1800" dirty="0" err="1"/>
              <a:t>Chaddah</a:t>
            </a:r>
            <a:r>
              <a:rPr lang="en-US" sz="1800" dirty="0"/>
              <a:t> in India.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Offers food delivery, restaurant discovery, reviews, and table reservations.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Operates in over 24 countries and more than 10,000 cities.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Generates revenue through food delivery commissions, advertising, and subscription services like Zomato Gold.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Utilizes AI and machine learning for personalized recommendations and efficient delivery logistics.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1014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Objective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10421177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dirty="0"/>
              <a:t>Provide data-driven strategies to identify optimal locations for new restaurants.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DB068-04C4-72C9-ABC0-FB3B1E19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42" y="2395334"/>
            <a:ext cx="9571894" cy="36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55" y="562446"/>
            <a:ext cx="9404723" cy="708570"/>
          </a:xfrm>
        </p:spPr>
        <p:txBody>
          <a:bodyPr/>
          <a:lstStyle/>
          <a:p>
            <a:pPr algn="ctr"/>
            <a:r>
              <a:rPr lang="en-US" sz="2800" dirty="0"/>
              <a:t>Expansion Strategies for New Restaurant Openings</a:t>
            </a:r>
            <a:endParaRPr lang="en-IN" sz="6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972247" y="1446366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Identify high-growth regions using demographic and geospatial data.</a:t>
            </a:r>
            <a:endParaRPr lang="en-IN" sz="4400" dirty="0"/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Analyze market trends and competitor presence.</a:t>
            </a: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Leverage Zomato’s customer data to understand dining preferences.</a:t>
            </a: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Focus on popular cuisine types and emerging food trends..</a:t>
            </a: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Conduct cost-benefit analysis for each potential location.</a:t>
            </a:r>
          </a:p>
        </p:txBody>
      </p:sp>
    </p:spTree>
    <p:extLst>
      <p:ext uri="{BB962C8B-B14F-4D97-AF65-F5344CB8AC3E}">
        <p14:creationId xmlns:p14="http://schemas.microsoft.com/office/powerpoint/2010/main" val="305342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7" y="525870"/>
            <a:ext cx="9404723" cy="708570"/>
          </a:xfrm>
        </p:spPr>
        <p:txBody>
          <a:bodyPr/>
          <a:lstStyle/>
          <a:p>
            <a:pPr algn="ctr"/>
            <a:r>
              <a:rPr lang="en-US" sz="2800" dirty="0"/>
              <a:t>Data Analysis Workflow for Restaurant Expansion</a:t>
            </a:r>
            <a:endParaRPr lang="en-IN" sz="6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200000"/>
              </a:lnSpc>
            </a:pPr>
            <a:endParaRPr lang="en-IN" sz="4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DA14E7-7DCA-A7A4-94B3-A5BB5DFD4991}"/>
              </a:ext>
            </a:extLst>
          </p:cNvPr>
          <p:cNvSpPr/>
          <p:nvPr/>
        </p:nvSpPr>
        <p:spPr>
          <a:xfrm>
            <a:off x="649159" y="1307592"/>
            <a:ext cx="2222057" cy="77724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93F307-C076-5445-006C-A665DC137931}"/>
              </a:ext>
            </a:extLst>
          </p:cNvPr>
          <p:cNvSpPr/>
          <p:nvPr/>
        </p:nvSpPr>
        <p:spPr>
          <a:xfrm>
            <a:off x="2383536" y="2369910"/>
            <a:ext cx="2222057" cy="10590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Cleaning and Preparation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14DAAC-BD35-6C84-CAC6-5DEE100A1183}"/>
              </a:ext>
            </a:extLst>
          </p:cNvPr>
          <p:cNvSpPr/>
          <p:nvPr/>
        </p:nvSpPr>
        <p:spPr>
          <a:xfrm>
            <a:off x="9506647" y="5265330"/>
            <a:ext cx="2222057" cy="77724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Decision 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49C299-EA23-8E7F-2FEA-5076C07EE691}"/>
              </a:ext>
            </a:extLst>
          </p:cNvPr>
          <p:cNvSpPr/>
          <p:nvPr/>
        </p:nvSpPr>
        <p:spPr>
          <a:xfrm>
            <a:off x="7284590" y="4402836"/>
            <a:ext cx="2222057" cy="77724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Visualization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AD2A45-59B1-3A50-CBEE-10E668D5FD16}"/>
              </a:ext>
            </a:extLst>
          </p:cNvPr>
          <p:cNvSpPr/>
          <p:nvPr/>
        </p:nvSpPr>
        <p:spPr>
          <a:xfrm>
            <a:off x="4759322" y="3625596"/>
            <a:ext cx="2222057" cy="77724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Analysis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C0AB042-162A-AB53-ACA5-88ED1F9DBB91}"/>
              </a:ext>
            </a:extLst>
          </p:cNvPr>
          <p:cNvCxnSpPr>
            <a:stCxn id="3" idx="2"/>
            <a:endCxn id="5" idx="1"/>
          </p:cNvCxnSpPr>
          <p:nvPr/>
        </p:nvCxnSpPr>
        <p:spPr>
          <a:xfrm rot="16200000" flipH="1">
            <a:off x="1664551" y="2180469"/>
            <a:ext cx="814623" cy="623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BE95949-FF1C-FF0C-51D4-C92E73151802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 rot="16200000" flipH="1">
            <a:off x="3834335" y="3089229"/>
            <a:ext cx="585216" cy="1264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AEC7E94-2BEE-345E-5958-FD2D56535494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16200000" flipH="1">
            <a:off x="6383160" y="3890026"/>
            <a:ext cx="388620" cy="14142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4F1B9D9-0B10-AD3C-295D-CDCEF86C7EF8}"/>
              </a:ext>
            </a:extLst>
          </p:cNvPr>
          <p:cNvCxnSpPr>
            <a:stCxn id="9" idx="2"/>
            <a:endCxn id="8" idx="1"/>
          </p:cNvCxnSpPr>
          <p:nvPr/>
        </p:nvCxnSpPr>
        <p:spPr>
          <a:xfrm rot="16200000" flipH="1">
            <a:off x="8714196" y="4861499"/>
            <a:ext cx="473874" cy="1111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7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Data Description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4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8E591B-53DA-88EF-FFCF-0206582BD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29022"/>
              </p:ext>
            </p:extLst>
          </p:nvPr>
        </p:nvGraphicFramePr>
        <p:xfrm>
          <a:off x="1417320" y="1508760"/>
          <a:ext cx="8851392" cy="45537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90601">
                  <a:extLst>
                    <a:ext uri="{9D8B030D-6E8A-4147-A177-3AD203B41FA5}">
                      <a16:colId xmlns:a16="http://schemas.microsoft.com/office/drawing/2014/main" val="3147318142"/>
                    </a:ext>
                  </a:extLst>
                </a:gridCol>
                <a:gridCol w="5760791">
                  <a:extLst>
                    <a:ext uri="{9D8B030D-6E8A-4147-A177-3AD203B41FA5}">
                      <a16:colId xmlns:a16="http://schemas.microsoft.com/office/drawing/2014/main" val="3901556206"/>
                    </a:ext>
                  </a:extLst>
                </a:gridCol>
              </a:tblGrid>
              <a:tr h="391599">
                <a:tc>
                  <a:txBody>
                    <a:bodyPr/>
                    <a:lstStyle/>
                    <a:p>
                      <a:r>
                        <a:rPr lang="en-IN" sz="1600" b="1" dirty="0"/>
                        <a:t>Attribute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Description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2478184547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 dirty="0"/>
                        <a:t>Restaurant ID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Unique identifier for each restaurant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2736343228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/>
                        <a:t>Restaurant Name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The name of the restaurant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3433035394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/>
                        <a:t>Country Code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Country code of the location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729800103"/>
                  </a:ext>
                </a:extLst>
              </a:tr>
              <a:tr h="468096">
                <a:tc>
                  <a:txBody>
                    <a:bodyPr/>
                    <a:lstStyle/>
                    <a:p>
                      <a:r>
                        <a:rPr lang="en-IN" sz="1600"/>
                        <a:t>City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The city where the restaurant is located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1077422025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 dirty="0"/>
                        <a:t>Address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The specific address of the restaurant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3719386322"/>
                  </a:ext>
                </a:extLst>
              </a:tr>
              <a:tr h="453617">
                <a:tc>
                  <a:txBody>
                    <a:bodyPr/>
                    <a:lstStyle/>
                    <a:p>
                      <a:r>
                        <a:rPr lang="en-IN" sz="1600"/>
                        <a:t>Cuisines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The type of cuisine offered by the restaurant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234069733"/>
                  </a:ext>
                </a:extLst>
              </a:tr>
              <a:tr h="499204">
                <a:tc>
                  <a:txBody>
                    <a:bodyPr/>
                    <a:lstStyle/>
                    <a:p>
                      <a:r>
                        <a:rPr lang="en-IN" sz="1600" dirty="0"/>
                        <a:t>Price Range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Numeric value indicating price category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142426592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/>
                        <a:t>Votes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Number of votes/ratings received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648633443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/>
                        <a:t>Average Cost for Two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Average cost for two people dining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3700479307"/>
                  </a:ext>
                </a:extLst>
              </a:tr>
              <a:tr h="391599">
                <a:tc>
                  <a:txBody>
                    <a:bodyPr/>
                    <a:lstStyle/>
                    <a:p>
                      <a:r>
                        <a:rPr lang="en-IN" sz="1600"/>
                        <a:t>Rating</a:t>
                      </a:r>
                    </a:p>
                  </a:txBody>
                  <a:tcPr marL="79165" marR="79165" marT="39583" marB="3958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Overall rating based on user reviews</a:t>
                      </a:r>
                    </a:p>
                  </a:txBody>
                  <a:tcPr marL="79165" marR="79165" marT="39583" marB="39583" anchor="ctr"/>
                </a:tc>
                <a:extLst>
                  <a:ext uri="{0D108BD9-81ED-4DB2-BD59-A6C34878D82A}">
                    <a16:rowId xmlns:a16="http://schemas.microsoft.com/office/drawing/2014/main" val="321835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28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15" y="457200"/>
            <a:ext cx="9557123" cy="736002"/>
          </a:xfrm>
        </p:spPr>
        <p:txBody>
          <a:bodyPr/>
          <a:lstStyle/>
          <a:p>
            <a:pPr algn="ctr"/>
            <a:r>
              <a:rPr lang="en-IN" sz="3600" dirty="0"/>
              <a:t>Key Performance Indicators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C2F3A-583F-7243-C07D-B1E1DE65643D}"/>
              </a:ext>
            </a:extLst>
          </p:cNvPr>
          <p:cNvSpPr txBox="1">
            <a:spLocks/>
          </p:cNvSpPr>
          <p:nvPr/>
        </p:nvSpPr>
        <p:spPr>
          <a:xfrm>
            <a:off x="798511" y="1592670"/>
            <a:ext cx="9404723" cy="4670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415C6-8CFC-77F4-AFD3-F2AA32CD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00" y="5105663"/>
            <a:ext cx="2281240" cy="86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BB403-4EAE-8E7C-01A9-20465452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01" y="1386055"/>
            <a:ext cx="2281239" cy="88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0AA04-0FD2-25A0-6D8C-0487E623A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00" y="3841527"/>
            <a:ext cx="2281240" cy="8479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77CC7-1E54-DA8B-C187-B91E9301A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00" y="2676273"/>
            <a:ext cx="2306649" cy="7657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D7B3D7A-6A22-2DA5-2848-730F837790FB}"/>
              </a:ext>
            </a:extLst>
          </p:cNvPr>
          <p:cNvSpPr txBox="1">
            <a:spLocks/>
          </p:cNvSpPr>
          <p:nvPr/>
        </p:nvSpPr>
        <p:spPr>
          <a:xfrm>
            <a:off x="303605" y="1313124"/>
            <a:ext cx="7825870" cy="3955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Price Range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:- The location should not be highly expensive, ensuring                                   that operating costs are manageable.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Average Votes Count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:- A higher number of votes indicates a strong visitor count, suggesting a popular area.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Average Rating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:- A better average rating reflects higher customer satisfaction, which is crucial for customer retention.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Restaurant Count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:- The area should not be saturated with restaurants, providing ample room for growth in new markets.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4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Restaurants Count By Country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584503-5781-4651-2486-AE3D04D60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7052"/>
              </p:ext>
            </p:extLst>
          </p:nvPr>
        </p:nvGraphicFramePr>
        <p:xfrm>
          <a:off x="1998282" y="1741646"/>
          <a:ext cx="6313614" cy="38819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196103">
                  <a:extLst>
                    <a:ext uri="{9D8B030D-6E8A-4147-A177-3AD203B41FA5}">
                      <a16:colId xmlns:a16="http://schemas.microsoft.com/office/drawing/2014/main" val="1417794144"/>
                    </a:ext>
                  </a:extLst>
                </a:gridCol>
                <a:gridCol w="3117511">
                  <a:extLst>
                    <a:ext uri="{9D8B030D-6E8A-4147-A177-3AD203B41FA5}">
                      <a16:colId xmlns:a16="http://schemas.microsoft.com/office/drawing/2014/main" val="731655110"/>
                    </a:ext>
                  </a:extLst>
                </a:gridCol>
              </a:tblGrid>
              <a:tr h="286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India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8652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98760863"/>
                  </a:ext>
                </a:extLst>
              </a:tr>
              <a:tr h="2922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United States of America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434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83322451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United Kingdom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80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54431449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Brazil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09752070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South Africa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543747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United Arab Emirates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01749901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New Zealand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40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30426394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Turkey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88597622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Australia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16508313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Philippines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089106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Indonesia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21886755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Sri Lanka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30673758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Singapore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541601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Qatar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32231509"/>
                  </a:ext>
                </a:extLst>
              </a:tr>
              <a:tr h="2541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Canada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47180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4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6B7D-9A9C-3829-2A6D-88581B82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pPr algn="ctr"/>
            <a:r>
              <a:rPr lang="en-IN" sz="4000" dirty="0"/>
              <a:t>Average Rating by Countries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E7E42-C25B-E4B6-7EA0-C852BDBF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06" y="1700628"/>
            <a:ext cx="5578050" cy="41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23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250</TotalTime>
  <Words>763</Words>
  <Application>Microsoft Office PowerPoint</Application>
  <PresentationFormat>Widescreen</PresentationFormat>
  <Paragraphs>300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Lato</vt:lpstr>
      <vt:lpstr>Wingdings</vt:lpstr>
      <vt:lpstr>Wingdings 3</vt:lpstr>
      <vt:lpstr>Ion</vt:lpstr>
      <vt:lpstr>Zomato Restaurants Analysis</vt:lpstr>
      <vt:lpstr>Introduction</vt:lpstr>
      <vt:lpstr>Objective</vt:lpstr>
      <vt:lpstr>Expansion Strategies for New Restaurant Openings</vt:lpstr>
      <vt:lpstr>Data Analysis Workflow for Restaurant Expansion</vt:lpstr>
      <vt:lpstr>Data Description</vt:lpstr>
      <vt:lpstr>Key Performance Indicators</vt:lpstr>
      <vt:lpstr>Restaurants Count By Country</vt:lpstr>
      <vt:lpstr>Average Rating by Countries</vt:lpstr>
      <vt:lpstr>Restaurants Count By Year</vt:lpstr>
      <vt:lpstr>Average Rating by Price Range</vt:lpstr>
      <vt:lpstr>Data Summary</vt:lpstr>
      <vt:lpstr>Selection Criteria</vt:lpstr>
      <vt:lpstr>Cities selection</vt:lpstr>
      <vt:lpstr>Zomato Restaurants Dashboard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Shandilya</dc:creator>
  <cp:lastModifiedBy>Prashant Shandilya</cp:lastModifiedBy>
  <cp:revision>4</cp:revision>
  <dcterms:created xsi:type="dcterms:W3CDTF">2024-06-29T11:55:48Z</dcterms:created>
  <dcterms:modified xsi:type="dcterms:W3CDTF">2024-07-11T21:04:26Z</dcterms:modified>
</cp:coreProperties>
</file>